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4" r:id="rId2"/>
    <p:sldId id="301" r:id="rId3"/>
    <p:sldId id="302" r:id="rId4"/>
    <p:sldId id="303" r:id="rId5"/>
    <p:sldId id="304" r:id="rId6"/>
    <p:sldId id="292" r:id="rId7"/>
    <p:sldId id="305" r:id="rId8"/>
    <p:sldId id="306" r:id="rId9"/>
    <p:sldId id="307" r:id="rId10"/>
    <p:sldId id="308" r:id="rId11"/>
    <p:sldId id="309" r:id="rId12"/>
    <p:sldId id="31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CC84"/>
    <a:srgbClr val="FBD491"/>
    <a:srgbClr val="227C9F"/>
    <a:srgbClr val="4CC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5C146C-A335-43E6-AA27-AB6F700E64A8}" type="datetimeFigureOut">
              <a:rPr lang="ru-RU" smtClean="0"/>
              <a:t>20.02.26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B5D0FA-7DBB-4CEB-BB59-43CDF9CAFC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533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101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19672" y="0"/>
            <a:ext cx="7524327" cy="1815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dirty="0"/>
              <a:t> </a:t>
            </a:r>
            <a:r>
              <a:rPr lang="ru-RU" sz="2400" dirty="0" smtClean="0">
                <a:latin typeface="Monotype Corsiva" panose="03010101010201010101" pitchFamily="66" charset="0"/>
              </a:rPr>
              <a:t>Степень </a:t>
            </a:r>
            <a:r>
              <a:rPr lang="ru-RU" sz="2400" dirty="0">
                <a:latin typeface="Monotype Corsiva" panose="03010101010201010101" pitchFamily="66" charset="0"/>
              </a:rPr>
              <a:t>зрелости зависит от того, чем живет </a:t>
            </a:r>
            <a:r>
              <a:rPr lang="ru-RU" sz="2400" dirty="0" smtClean="0">
                <a:latin typeface="Monotype Corsiva" panose="03010101010201010101" pitchFamily="66" charset="0"/>
              </a:rPr>
              <a:t>человек, </a:t>
            </a:r>
            <a:r>
              <a:rPr lang="ru-RU" sz="2400" dirty="0">
                <a:latin typeface="Monotype Corsiva" panose="03010101010201010101" pitchFamily="66" charset="0"/>
              </a:rPr>
              <a:t>какие заботы, тревоги наполняют его жизнь, в чем открывается перед ним смысл бытия.</a:t>
            </a:r>
          </a:p>
          <a:p>
            <a:pPr algn="r"/>
            <a:r>
              <a:rPr lang="ru-RU" sz="2400" dirty="0">
                <a:latin typeface="Monotype Corsiva" panose="03010101010201010101" pitchFamily="66" charset="0"/>
              </a:rPr>
              <a:t>Сухомлинский В.А.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72921" y="5517232"/>
            <a:ext cx="72111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МБОУ Красноманычская ООШ</a:t>
            </a:r>
            <a:endParaRPr lang="en-US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Веселовский район     Ростовская область</a:t>
            </a:r>
            <a:endParaRPr lang="en-US" sz="5400" b="1" dirty="0" smtClean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97590"/>
            <a:ext cx="799288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/>
              <a:t>Гражданская </a:t>
            </a:r>
            <a:r>
              <a:rPr lang="ru-RU" sz="5400" dirty="0" smtClean="0"/>
              <a:t>зрелость</a:t>
            </a:r>
          </a:p>
          <a:p>
            <a:pPr algn="ctr"/>
            <a:r>
              <a:rPr lang="ru-RU" sz="5400" dirty="0" smtClean="0"/>
              <a:t> </a:t>
            </a:r>
            <a:r>
              <a:rPr lang="ru-RU" sz="5400" dirty="0"/>
              <a:t>сельских 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364013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r="12988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4527"/>
            <a:ext cx="90364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12700">
                  <a:solidFill>
                    <a:srgbClr val="14967C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77800">
                    <a:srgbClr val="14967C">
                      <a:lumMod val="50000"/>
                    </a:srgbClr>
                  </a:innerShdw>
                </a:effectLst>
              </a:rPr>
              <a:t>«Сад Победы. Помним! Чтим! Гордимся!»</a:t>
            </a:r>
            <a:endParaRPr lang="ru-RU" sz="4400" b="1" dirty="0">
              <a:ln w="12700">
                <a:solidFill>
                  <a:srgbClr val="14967C">
                    <a:lumMod val="50000"/>
                  </a:srgbClr>
                </a:solidFill>
                <a:prstDash val="solid"/>
              </a:ln>
              <a:solidFill>
                <a:srgbClr val="FFFF00"/>
              </a:solidFill>
              <a:effectLst>
                <a:innerShdw blurRad="177800">
                  <a:srgbClr val="14967C">
                    <a:lumMod val="50000"/>
                  </a:srgbClr>
                </a:inn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9"/>
          <a:stretch/>
        </p:blipFill>
        <p:spPr>
          <a:xfrm>
            <a:off x="4037856" y="2702699"/>
            <a:ext cx="5106144" cy="34600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544"/>
          <a:stretch/>
        </p:blipFill>
        <p:spPr>
          <a:xfrm>
            <a:off x="251520" y="1476710"/>
            <a:ext cx="4505145" cy="24519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568" y="4107846"/>
            <a:ext cx="1938136" cy="2570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40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761" y="0"/>
            <a:ext cx="9281761" cy="696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71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_15184493043548(2)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923" y="980728"/>
            <a:ext cx="9082694" cy="505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10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9" y="-37059"/>
            <a:ext cx="9195674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8-конечная звезда 28"/>
          <p:cNvSpPr/>
          <p:nvPr/>
        </p:nvSpPr>
        <p:spPr>
          <a:xfrm>
            <a:off x="2546349" y="1682443"/>
            <a:ext cx="4171643" cy="3487782"/>
          </a:xfrm>
          <a:prstGeom prst="star8">
            <a:avLst>
              <a:gd name="adj" fmla="val 2859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096" y="2193056"/>
            <a:ext cx="2065243" cy="1548932"/>
          </a:xfrm>
          <a:prstGeom prst="octagon">
            <a:avLst>
              <a:gd name="adj" fmla="val 16258"/>
            </a:avLst>
          </a:prstGeom>
        </p:spPr>
      </p:pic>
      <p:pic>
        <p:nvPicPr>
          <p:cNvPr id="8" name="Рисунок 7" descr="IMG_20241001_113759.jpg"/>
          <p:cNvPicPr>
            <a:picLocks noChangeAspect="1"/>
          </p:cNvPicPr>
          <p:nvPr/>
        </p:nvPicPr>
        <p:blipFill>
          <a:blip r:embed="rId4" cstate="print"/>
          <a:srcRect l="20312" r="31250"/>
          <a:stretch>
            <a:fillRect/>
          </a:stretch>
        </p:blipFill>
        <p:spPr>
          <a:xfrm>
            <a:off x="2334261" y="5097742"/>
            <a:ext cx="1872019" cy="1500133"/>
          </a:xfrm>
          <a:prstGeom prst="octagon">
            <a:avLst>
              <a:gd name="adj" fmla="val 16258"/>
            </a:avLst>
          </a:prstGeom>
        </p:spPr>
      </p:pic>
      <p:pic>
        <p:nvPicPr>
          <p:cNvPr id="9" name="Рисунок 8" descr="1730306648117.jpg"/>
          <p:cNvPicPr>
            <a:picLocks noChangeAspect="1"/>
          </p:cNvPicPr>
          <p:nvPr/>
        </p:nvPicPr>
        <p:blipFill>
          <a:blip r:embed="rId5" cstate="print"/>
          <a:srcRect b="5464"/>
          <a:stretch>
            <a:fillRect/>
          </a:stretch>
        </p:blipFill>
        <p:spPr>
          <a:xfrm>
            <a:off x="3509205" y="113203"/>
            <a:ext cx="2174347" cy="1316067"/>
          </a:xfrm>
          <a:prstGeom prst="octagon">
            <a:avLst>
              <a:gd name="adj" fmla="val 16258"/>
            </a:avLst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063" y="2171914"/>
            <a:ext cx="1908317" cy="1591216"/>
          </a:xfrm>
          <a:prstGeom prst="octagon">
            <a:avLst>
              <a:gd name="adj" fmla="val 16258"/>
            </a:avLst>
          </a:prstGeom>
        </p:spPr>
      </p:pic>
      <p:pic>
        <p:nvPicPr>
          <p:cNvPr id="11" name="Рисунок 10" descr="IMG_20240426_125849.jpg"/>
          <p:cNvPicPr>
            <a:picLocks noChangeAspect="1"/>
          </p:cNvPicPr>
          <p:nvPr/>
        </p:nvPicPr>
        <p:blipFill>
          <a:blip r:embed="rId7" cstate="print"/>
          <a:srcRect l="8593" r="16406"/>
          <a:stretch>
            <a:fillRect/>
          </a:stretch>
        </p:blipFill>
        <p:spPr>
          <a:xfrm>
            <a:off x="6685760" y="4107892"/>
            <a:ext cx="2324502" cy="1388493"/>
          </a:xfrm>
          <a:prstGeom prst="octagon">
            <a:avLst>
              <a:gd name="adj" fmla="val 16258"/>
            </a:avLst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/>
          <a:srcRect l="26375" r="8263" b="19185"/>
          <a:stretch/>
        </p:blipFill>
        <p:spPr>
          <a:xfrm>
            <a:off x="950238" y="356518"/>
            <a:ext cx="1932269" cy="1343215"/>
          </a:xfrm>
          <a:prstGeom prst="octagon">
            <a:avLst>
              <a:gd name="adj" fmla="val 16258"/>
            </a:avLst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74" y="2008435"/>
            <a:ext cx="2711622" cy="2711622"/>
          </a:xfrm>
          <a:prstGeom prst="octagon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5063" y="230085"/>
            <a:ext cx="2017125" cy="1438912"/>
          </a:xfrm>
          <a:prstGeom prst="octagon">
            <a:avLst>
              <a:gd name="adj" fmla="val 16258"/>
            </a:avLst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368" y="5110548"/>
            <a:ext cx="1983103" cy="1487327"/>
          </a:xfrm>
          <a:prstGeom prst="octagon">
            <a:avLst>
              <a:gd name="adj" fmla="val 16258"/>
            </a:avLst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60" y="4098568"/>
            <a:ext cx="2057012" cy="1413405"/>
          </a:xfrm>
          <a:prstGeom prst="octagon">
            <a:avLst>
              <a:gd name="adj" fmla="val 16258"/>
            </a:avLst>
          </a:prstGeom>
        </p:spPr>
      </p:pic>
      <p:sp>
        <p:nvSpPr>
          <p:cNvPr id="20" name="TextBox 19"/>
          <p:cNvSpPr txBox="1"/>
          <p:nvPr/>
        </p:nvSpPr>
        <p:spPr>
          <a:xfrm>
            <a:off x="3704689" y="1436222"/>
            <a:ext cx="1728192" cy="246221"/>
          </a:xfrm>
          <a:prstGeom prst="rect">
            <a:avLst/>
          </a:prstGeom>
          <a:solidFill>
            <a:srgbClr val="FBD491"/>
          </a:solidFill>
        </p:spPr>
        <p:txBody>
          <a:bodyPr wrap="square" rtlCol="0">
            <a:spAutoFit/>
          </a:bodyPr>
          <a:lstStyle/>
          <a:p>
            <a:r>
              <a:rPr lang="ru-RU" sz="1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Команда КВН «Он-</a:t>
            </a:r>
            <a:r>
              <a:rPr lang="ru-RU" sz="1000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лайн</a:t>
            </a:r>
            <a:r>
              <a:rPr lang="ru-RU" sz="1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0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5119" y="3691851"/>
            <a:ext cx="1728192" cy="246221"/>
          </a:xfrm>
          <a:prstGeom prst="rect">
            <a:avLst/>
          </a:prstGeom>
          <a:solidFill>
            <a:srgbClr val="FBD491"/>
          </a:solidFill>
        </p:spPr>
        <p:txBody>
          <a:bodyPr wrap="square" rtlCol="0">
            <a:spAutoFit/>
          </a:bodyPr>
          <a:lstStyle/>
          <a:p>
            <a:r>
              <a:rPr lang="ru-RU" sz="1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Команда ШСК «Олимп»</a:t>
            </a:r>
            <a:endParaRPr lang="ru-RU" sz="10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55776" y="6432725"/>
            <a:ext cx="1415890" cy="400110"/>
          </a:xfrm>
          <a:prstGeom prst="rect">
            <a:avLst/>
          </a:prstGeom>
          <a:solidFill>
            <a:srgbClr val="FBD49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Отряд ЮИД «Светофор»</a:t>
            </a:r>
            <a:endParaRPr lang="ru-RU" sz="10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3382" y="5496385"/>
            <a:ext cx="1641672" cy="400110"/>
          </a:xfrm>
          <a:prstGeom prst="rect">
            <a:avLst/>
          </a:prstGeom>
          <a:solidFill>
            <a:srgbClr val="FBD49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Отряд ЮПИД</a:t>
            </a:r>
          </a:p>
          <a:p>
            <a:pPr algn="ctr"/>
            <a:r>
              <a:rPr lang="ru-RU" sz="1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«Светлячки»</a:t>
            </a:r>
            <a:endParaRPr lang="ru-RU" sz="10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974425" y="3722970"/>
            <a:ext cx="1600587" cy="246221"/>
          </a:xfrm>
          <a:prstGeom prst="rect">
            <a:avLst/>
          </a:prstGeom>
          <a:solidFill>
            <a:srgbClr val="FBD491"/>
          </a:solidFill>
        </p:spPr>
        <p:txBody>
          <a:bodyPr wrap="square" rtlCol="0">
            <a:spAutoFit/>
          </a:bodyPr>
          <a:lstStyle/>
          <a:p>
            <a:r>
              <a:rPr lang="ru-RU" sz="1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Движение «Первые»</a:t>
            </a:r>
            <a:endParaRPr lang="ru-RU" sz="10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81101" y="5496385"/>
            <a:ext cx="1886622" cy="400110"/>
          </a:xfrm>
          <a:prstGeom prst="rect">
            <a:avLst/>
          </a:prstGeom>
          <a:solidFill>
            <a:srgbClr val="FBD49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Патриотическое объединение  «Память»</a:t>
            </a:r>
            <a:endParaRPr lang="ru-RU" sz="10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20163" y="6420831"/>
            <a:ext cx="1685512" cy="400110"/>
          </a:xfrm>
          <a:prstGeom prst="rect">
            <a:avLst/>
          </a:prstGeom>
          <a:solidFill>
            <a:srgbClr val="FBD49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Волонтерский </a:t>
            </a:r>
          </a:p>
          <a:p>
            <a:pPr algn="ctr"/>
            <a:r>
              <a:rPr lang="ru-RU" sz="1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отряд «</a:t>
            </a:r>
            <a:r>
              <a:rPr lang="ru-RU" sz="1000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Сталкер</a:t>
            </a:r>
            <a:r>
              <a:rPr lang="ru-RU" sz="1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0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00179" y="1668997"/>
            <a:ext cx="1475632" cy="400110"/>
          </a:xfrm>
          <a:prstGeom prst="rect">
            <a:avLst/>
          </a:prstGeom>
          <a:solidFill>
            <a:srgbClr val="FBD491"/>
          </a:solidFill>
        </p:spPr>
        <p:txBody>
          <a:bodyPr wrap="square" rtlCol="0">
            <a:spAutoFit/>
          </a:bodyPr>
          <a:lstStyle/>
          <a:p>
            <a:r>
              <a:rPr lang="ru-RU" sz="1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Юнармейский отряд «Ястребы» </a:t>
            </a:r>
            <a:endParaRPr lang="ru-RU" sz="10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461759" y="1649226"/>
            <a:ext cx="1648090" cy="400110"/>
          </a:xfrm>
          <a:prstGeom prst="rect">
            <a:avLst/>
          </a:prstGeom>
          <a:solidFill>
            <a:srgbClr val="FBD49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Движение</a:t>
            </a:r>
          </a:p>
          <a:p>
            <a:pPr algn="ctr"/>
            <a:r>
              <a:rPr lang="ru-RU" sz="1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«Орлята России»</a:t>
            </a:r>
            <a:endParaRPr lang="ru-RU" sz="10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917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385456"/>
            <a:ext cx="7056784" cy="2899528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Приказ Министерства образования Ростовской области от 11.11.2021г.</a:t>
            </a:r>
            <a:r>
              <a:rPr lang="ru-RU" dirty="0" smtClean="0"/>
              <a:t>№ 990 </a:t>
            </a:r>
            <a:r>
              <a:rPr lang="ru-RU" dirty="0"/>
              <a:t>«Об областных инновационных площадках»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Проект «</a:t>
            </a:r>
            <a:r>
              <a:rPr lang="ru-RU" b="1" i="1" dirty="0" smtClean="0"/>
              <a:t>Социокультурные </a:t>
            </a:r>
            <a:r>
              <a:rPr lang="ru-RU" b="1" i="1" dirty="0"/>
              <a:t>практики школьников как инструмент обновления системы воспитательной работы образовательного учреждения</a:t>
            </a:r>
            <a:r>
              <a:rPr lang="ru-RU" dirty="0" smtClean="0"/>
              <a:t>»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23528" y="3651231"/>
            <a:ext cx="7272808" cy="33793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Приказ Министерства образования Ростовской области от 28.08.2025г.№181 «Об областных инновационных площадках»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Проект «</a:t>
            </a:r>
            <a:r>
              <a:rPr lang="ru-RU" b="1" i="1" dirty="0" err="1" smtClean="0"/>
              <a:t>Волонтёрство</a:t>
            </a:r>
            <a:r>
              <a:rPr lang="ru-RU" b="1" i="1" dirty="0" smtClean="0"/>
              <a:t> как фактор развития социальной активности гражданской позиции современного школьника</a:t>
            </a:r>
            <a:r>
              <a:rPr lang="ru-RU" dirty="0" smtClean="0"/>
              <a:t>»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8652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0" y="19524"/>
            <a:ext cx="9252520" cy="6869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1460" y="89411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Социальные партнеры школы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600200"/>
            <a:ext cx="7643192" cy="4525963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Monotype Corsiva" panose="03010101010201010101" pitchFamily="66" charset="0"/>
              </a:rPr>
              <a:t>МБУ ДО Веселовский Центр творчества</a:t>
            </a:r>
          </a:p>
          <a:p>
            <a:r>
              <a:rPr lang="ru-RU" b="1" i="1" dirty="0" smtClean="0">
                <a:latin typeface="Monotype Corsiva" panose="03010101010201010101" pitchFamily="66" charset="0"/>
              </a:rPr>
              <a:t>МБУ ДО Веселовская СШ</a:t>
            </a:r>
          </a:p>
          <a:p>
            <a:r>
              <a:rPr lang="ru-RU" b="1" i="1" dirty="0" smtClean="0">
                <a:latin typeface="Monotype Corsiva" panose="03010101010201010101" pitchFamily="66" charset="0"/>
              </a:rPr>
              <a:t>Краснооктябрьское сельское поселение</a:t>
            </a:r>
          </a:p>
          <a:p>
            <a:r>
              <a:rPr lang="ru-RU" b="1" i="1" dirty="0" smtClean="0">
                <a:latin typeface="Monotype Corsiva" panose="03010101010201010101" pitchFamily="66" charset="0"/>
              </a:rPr>
              <a:t>Депутатский корпус муниципального, регионального и федерального  уровней</a:t>
            </a:r>
          </a:p>
          <a:p>
            <a:r>
              <a:rPr lang="ru-RU" b="1" i="1" dirty="0" smtClean="0">
                <a:latin typeface="Monotype Corsiva" panose="03010101010201010101" pitchFamily="66" charset="0"/>
              </a:rPr>
              <a:t>МБУК ВР Веселовская </a:t>
            </a:r>
            <a:r>
              <a:rPr lang="ru-RU" b="1" i="1" dirty="0" err="1" smtClean="0">
                <a:latin typeface="Monotype Corsiva" panose="03010101010201010101" pitchFamily="66" charset="0"/>
              </a:rPr>
              <a:t>межпоселенческая</a:t>
            </a:r>
            <a:r>
              <a:rPr lang="ru-RU" b="1" i="1" dirty="0" smtClean="0">
                <a:latin typeface="Monotype Corsiva" panose="03010101010201010101" pitchFamily="66" charset="0"/>
              </a:rPr>
              <a:t> центральная библиотека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3449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006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7271"/>
            <a:ext cx="8229600" cy="1143000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dirty="0" smtClean="0"/>
              <a:t>Социокультурные проекты школы, </a:t>
            </a:r>
            <a:r>
              <a:rPr lang="ru-RU" sz="4000" dirty="0" smtClean="0"/>
              <a:t>получившие</a:t>
            </a:r>
            <a:r>
              <a:rPr lang="ru-RU" dirty="0" smtClean="0"/>
              <a:t> </a:t>
            </a:r>
            <a:r>
              <a:rPr lang="ru-RU" sz="4000" dirty="0" smtClean="0"/>
              <a:t>общественное</a:t>
            </a:r>
            <a:r>
              <a:rPr lang="ru-RU" dirty="0" smtClean="0"/>
              <a:t> </a:t>
            </a:r>
            <a:r>
              <a:rPr lang="ru-RU" sz="4000" dirty="0" smtClean="0"/>
              <a:t>признание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105" y="1502355"/>
            <a:ext cx="2915816" cy="194311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146309" y="3429000"/>
            <a:ext cx="285138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9525">
                  <a:solidFill>
                    <a:srgbClr val="C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Проект «Наследие»</a:t>
            </a:r>
            <a:endParaRPr lang="ru-RU" sz="2400" b="1" cap="none" spc="0" dirty="0">
              <a:ln w="9525">
                <a:solidFill>
                  <a:srgbClr val="C00000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9" name="Рисунок 8" descr="20220423_110209.jpg"/>
          <p:cNvPicPr>
            <a:picLocks noChangeAspect="1"/>
          </p:cNvPicPr>
          <p:nvPr/>
        </p:nvPicPr>
        <p:blipFill>
          <a:blip r:embed="rId4" cstate="print"/>
          <a:srcRect l="24315" t="13194"/>
          <a:stretch>
            <a:fillRect/>
          </a:stretch>
        </p:blipFill>
        <p:spPr>
          <a:xfrm rot="5400000">
            <a:off x="4421718" y="4029997"/>
            <a:ext cx="1855180" cy="1719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20220423_110251.jpg"/>
          <p:cNvPicPr>
            <a:picLocks noChangeAspect="1"/>
          </p:cNvPicPr>
          <p:nvPr/>
        </p:nvPicPr>
        <p:blipFill>
          <a:blip r:embed="rId5" cstate="print"/>
          <a:srcRect l="22656" t="6602" r="25781"/>
          <a:stretch>
            <a:fillRect/>
          </a:stretch>
        </p:blipFill>
        <p:spPr>
          <a:xfrm rot="5400000">
            <a:off x="2806768" y="4133636"/>
            <a:ext cx="1855180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98" y="1517023"/>
            <a:ext cx="2857078" cy="214280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43065" y="5833063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n w="9525">
                  <a:solidFill>
                    <a:srgbClr val="C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Проект по расчистке </a:t>
            </a:r>
            <a:endParaRPr lang="ru-RU" sz="2000" b="1" dirty="0" smtClean="0">
              <a:ln w="9525">
                <a:solidFill>
                  <a:srgbClr val="C00000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ru-RU" sz="2000" b="1" dirty="0" smtClean="0">
                <a:ln w="9525">
                  <a:solidFill>
                    <a:srgbClr val="C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тротуарной </a:t>
            </a:r>
            <a:r>
              <a:rPr lang="ru-RU" sz="2000" b="1" dirty="0">
                <a:ln w="9525">
                  <a:solidFill>
                    <a:srgbClr val="C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зоны</a:t>
            </a:r>
          </a:p>
          <a:p>
            <a:pPr algn="ctr"/>
            <a:r>
              <a:rPr lang="ru-RU" sz="2000" b="1" dirty="0">
                <a:ln w="9525">
                  <a:solidFill>
                    <a:srgbClr val="C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«Тротуар – залог безопасности»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9032" y="1519873"/>
            <a:ext cx="2821834" cy="21163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598" y="3962166"/>
            <a:ext cx="2857078" cy="214280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1806" y="3940417"/>
            <a:ext cx="2826246" cy="211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325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-19252" y="-11400"/>
            <a:ext cx="9252520" cy="6869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7008" y="1248039"/>
            <a:ext cx="3507668" cy="2595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091" y="1248039"/>
            <a:ext cx="3465227" cy="25989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091" y="3991706"/>
            <a:ext cx="3489160" cy="26168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7008" y="3977824"/>
            <a:ext cx="3507668" cy="26307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92208" y="362"/>
            <a:ext cx="8229600" cy="1143000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dirty="0" smtClean="0"/>
              <a:t>Социокультурные проекты школы, </a:t>
            </a:r>
            <a:r>
              <a:rPr lang="ru-RU" sz="4000" dirty="0" smtClean="0"/>
              <a:t>получившие</a:t>
            </a:r>
            <a:r>
              <a:rPr lang="ru-RU" dirty="0" smtClean="0"/>
              <a:t> </a:t>
            </a:r>
            <a:r>
              <a:rPr lang="ru-RU" sz="4000" dirty="0" smtClean="0"/>
              <a:t>общественное</a:t>
            </a:r>
            <a:r>
              <a:rPr lang="ru-RU" dirty="0" smtClean="0"/>
              <a:t> </a:t>
            </a:r>
            <a:r>
              <a:rPr lang="ru-RU" sz="4000" dirty="0" smtClean="0"/>
              <a:t>признание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956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r="12988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10118" y="0"/>
            <a:ext cx="7603363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Проект «Культурный </a:t>
            </a:r>
          </a:p>
          <a:p>
            <a:pPr algn="ctr">
              <a:defRPr/>
            </a:pP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центр </a:t>
            </a:r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села»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433" y="1700808"/>
            <a:ext cx="6552728" cy="491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28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r="12988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1\Desktop\Кузнецова\ОТЕЧЕСТВО 25\Attachments_liudmila_1977@bk.ru_2024-12-10_17-46-27\IMG-20241210-WA0053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82"/>
          <a:stretch/>
        </p:blipFill>
        <p:spPr bwMode="auto">
          <a:xfrm>
            <a:off x="107504" y="943030"/>
            <a:ext cx="4800600" cy="29457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252536" y="-8178"/>
            <a:ext cx="92890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5400" b="1" dirty="0" smtClean="0">
                <a:ln w="22225">
                  <a:solidFill>
                    <a:srgbClr val="A50E82"/>
                  </a:solidFill>
                  <a:prstDash val="solid"/>
                </a:ln>
                <a:solidFill>
                  <a:srgbClr val="FFFF00"/>
                </a:solidFill>
              </a:rPr>
              <a:t>«Чтобы помнили»</a:t>
            </a:r>
            <a:endParaRPr lang="ru-RU" sz="5400" b="1" dirty="0">
              <a:ln w="22225">
                <a:solidFill>
                  <a:srgbClr val="A50E82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  <p:pic>
        <p:nvPicPr>
          <p:cNvPr id="7" name="Рисунок 6" descr="C:\Users\1\Desktop\Кузнецова\ОТЕЧЕСТВО 25\Attachments_liudmila_1977@bk.ru_2024-12-10_17-48-28\IMG-20220509-WA006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44824"/>
            <a:ext cx="4333850" cy="2980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b="16095"/>
          <a:stretch/>
        </p:blipFill>
        <p:spPr>
          <a:xfrm>
            <a:off x="1187624" y="3916673"/>
            <a:ext cx="5066215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05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r="12988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17730" y="0"/>
            <a:ext cx="643477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«Сирень Победы»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  <p:pic>
        <p:nvPicPr>
          <p:cNvPr id="4" name="Рисунок 3" descr="C:\Users\1\Downloads\IMG_20191018_12595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97546"/>
            <a:ext cx="3744416" cy="29254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23528" y="5147640"/>
            <a:ext cx="33843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</a:rPr>
              <a:t>Инсталляция «Журавли»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t="6378"/>
          <a:stretch/>
        </p:blipFill>
        <p:spPr>
          <a:xfrm>
            <a:off x="4716016" y="881999"/>
            <a:ext cx="4212701" cy="29565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13623" r="12208" b="9310"/>
          <a:stretch/>
        </p:blipFill>
        <p:spPr>
          <a:xfrm>
            <a:off x="2735357" y="3848823"/>
            <a:ext cx="3241239" cy="297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84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204</Words>
  <Application>Microsoft Office PowerPoint</Application>
  <PresentationFormat>Экран (4:3)</PresentationFormat>
  <Paragraphs>40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Социальные партнеры школы</vt:lpstr>
      <vt:lpstr>Социокультурные проекты школы, получившие общественное признание</vt:lpstr>
      <vt:lpstr>Социокультурные проекты школы, получившие общественное признание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</dc:creator>
  <cp:lastModifiedBy>красноманычская</cp:lastModifiedBy>
  <cp:revision>86</cp:revision>
  <dcterms:created xsi:type="dcterms:W3CDTF">2026-01-11T15:58:41Z</dcterms:created>
  <dcterms:modified xsi:type="dcterms:W3CDTF">2026-02-20T14:15:06Z</dcterms:modified>
</cp:coreProperties>
</file>